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360" r:id="rId3"/>
    <p:sldId id="366" r:id="rId4"/>
    <p:sldId id="367" r:id="rId5"/>
    <p:sldId id="368" r:id="rId6"/>
    <p:sldId id="372" r:id="rId7"/>
    <p:sldId id="370" r:id="rId8"/>
    <p:sldId id="371" r:id="rId9"/>
    <p:sldId id="272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óthpálné Hidegh Gyöngyvér" initials="THGy" lastIdx="1" clrIdx="0">
    <p:extLst>
      <p:ext uri="{19B8F6BF-5375-455C-9EA6-DF929625EA0E}">
        <p15:presenceInfo xmlns:p15="http://schemas.microsoft.com/office/powerpoint/2012/main" userId="7caa782bff03b1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733"/>
    <a:srgbClr val="D9D9D9"/>
    <a:srgbClr val="F5AC3F"/>
    <a:srgbClr val="FF99FF"/>
    <a:srgbClr val="595959"/>
    <a:srgbClr val="0670B5"/>
    <a:srgbClr val="7A2F8B"/>
    <a:srgbClr val="78AC2C"/>
    <a:srgbClr val="DFB344"/>
    <a:srgbClr val="DDB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5" autoAdjust="0"/>
    <p:restoredTop sz="96395" autoAdjust="0"/>
  </p:normalViewPr>
  <p:slideViewPr>
    <p:cSldViewPr>
      <p:cViewPr varScale="1">
        <p:scale>
          <a:sx n="107" d="100"/>
          <a:sy n="107" d="100"/>
        </p:scale>
        <p:origin x="70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9C5BD-2DEE-41A1-A1C4-5FBF3008BDF3}" type="datetimeFigureOut">
              <a:rPr lang="en-US" smtClean="0"/>
              <a:t>2024-04-30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170C8-E8E8-49FD-8DD8-B2F4F8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7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6057D-13F4-4B55-B211-07609164E5EA}" type="datetimeFigureOut">
              <a:rPr lang="hu-HU" smtClean="0"/>
              <a:pPr/>
              <a:t>2024. 04. 30.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CFFFE-9F72-43CC-A0BC-A9B7AFC6753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15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FFFE-9F72-43CC-A0BC-A9B7AFC67536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96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FFFE-9F72-43CC-A0BC-A9B7AFC67536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450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915240" y="908721"/>
            <a:ext cx="10363200" cy="1470025"/>
          </a:xfrm>
        </p:spPr>
        <p:txBody>
          <a:bodyPr anchor="t"/>
          <a:lstStyle>
            <a:lvl1pPr algn="ctr">
              <a:defRPr sz="3600">
                <a:latin typeface="Franklin Gothic Demi" panose="020B0703020102020204" pitchFamily="34" charset="0"/>
              </a:defRPr>
            </a:lvl1pPr>
          </a:lstStyle>
          <a:p>
            <a:r>
              <a:rPr lang="hu-HU"/>
              <a:t>TDK DOLGozat</a:t>
            </a:r>
            <a:r>
              <a:rPr lang="hu-HU" dirty="0"/>
              <a:t> címe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871531" y="2420888"/>
            <a:ext cx="8534400" cy="576064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Szerző(k)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Franklin Gothic Demi" panose="020B0703020102020204" pitchFamily="34" charset="0"/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908721"/>
            <a:ext cx="10972800" cy="52174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  <p:pic>
        <p:nvPicPr>
          <p:cNvPr id="10" name="Kép 9" descr="lenia_1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16000" y="575999"/>
            <a:ext cx="2976000" cy="54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pic>
        <p:nvPicPr>
          <p:cNvPr id="6" name="Kép 5" descr="lenia_1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16000" y="575999"/>
            <a:ext cx="2976000" cy="54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336000" y="180001"/>
            <a:ext cx="8832341" cy="490065"/>
          </a:xfr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1474440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589242"/>
            <a:ext cx="7315200" cy="28803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pic>
        <p:nvPicPr>
          <p:cNvPr id="8" name="Kép 7" descr="lenia_1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16000" y="575999"/>
            <a:ext cx="2976000" cy="5400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336000" y="180001"/>
            <a:ext cx="8832341" cy="490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36000" y="996803"/>
            <a:ext cx="11520640" cy="5024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225936" y="6093297"/>
            <a:ext cx="8966063" cy="67768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hu-HU" sz="1100" b="1" dirty="0"/>
              <a:t>A porlasztás tudománya és alkalmazása a mindennapi életünkben</a:t>
            </a:r>
            <a:b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Józsa Viktor </a:t>
            </a:r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Magyar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autóipar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elindítója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– M</a:t>
            </a:r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ű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helykonferencia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és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kiállítás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Csonka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Jánosról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BME, KMF51</a:t>
            </a:r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|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2024. 04. </a:t>
            </a:r>
            <a:r>
              <a:rPr lang="en-US" sz="1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30.</a:t>
            </a:r>
            <a:r>
              <a:rPr lang="hu-H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</a:t>
            </a:r>
            <a:fld id="{EA337E79-4404-4FDB-B26A-71D0D55D86D4}" type="slidenum">
              <a:rPr lang="hu-HU" sz="11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pPr algn="r"/>
              <a:t>‹#›</a:t>
            </a:fld>
            <a:r>
              <a:rPr lang="hu-H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Picture 2" descr="BME TDK Portál">
            <a:extLst>
              <a:ext uri="{FF2B5EF4-FFF2-40B4-BE49-F238E27FC236}">
                <a16:creationId xmlns:a16="http://schemas.microsoft.com/office/drawing/2014/main" id="{38A807E7-33B8-5E49-A929-9D74075C2C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3565" y="169161"/>
            <a:ext cx="14551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" r="86"/>
          <a:stretch/>
        </p:blipFill>
        <p:spPr>
          <a:xfrm>
            <a:off x="110568" y="6381328"/>
            <a:ext cx="2961096" cy="396140"/>
          </a:xfrm>
          <a:prstGeom prst="rect">
            <a:avLst/>
          </a:prstGeom>
        </p:spPr>
      </p:pic>
      <p:sp>
        <p:nvSpPr>
          <p:cNvPr id="4" name="Parallelogram 3"/>
          <p:cNvSpPr/>
          <p:nvPr userDrawn="1"/>
        </p:nvSpPr>
        <p:spPr>
          <a:xfrm rot="10800000">
            <a:off x="3253320" y="6745616"/>
            <a:ext cx="8964000" cy="50740"/>
          </a:xfrm>
          <a:prstGeom prst="parallelogram">
            <a:avLst/>
          </a:prstGeom>
          <a:solidFill>
            <a:srgbClr val="F4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arallelogram 10"/>
          <p:cNvSpPr/>
          <p:nvPr userDrawn="1"/>
        </p:nvSpPr>
        <p:spPr>
          <a:xfrm rot="10800000">
            <a:off x="9453937" y="586630"/>
            <a:ext cx="2736000" cy="50740"/>
          </a:xfrm>
          <a:prstGeom prst="parallelogram">
            <a:avLst/>
          </a:prstGeom>
          <a:solidFill>
            <a:srgbClr val="F4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AutoShape 2" descr="Image result for bme egr logó"/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9" t="21373" r="6514" b="27622"/>
          <a:stretch/>
        </p:blipFill>
        <p:spPr>
          <a:xfrm>
            <a:off x="9552384" y="188640"/>
            <a:ext cx="540000" cy="302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504" y="44624"/>
            <a:ext cx="540000" cy="519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700" b="1" kern="1200" cap="all" baseline="0">
          <a:solidFill>
            <a:srgbClr val="F4A733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4A733"/>
        </a:buClr>
        <a:buSzPct val="70000"/>
        <a:buFont typeface="Wingdings" pitchFamily="2" charset="2"/>
        <a:buChar char="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5" Type="http://schemas.microsoft.com/office/2007/relationships/media" Target="../media/media4.avi"/><Relationship Id="rId10" Type="http://schemas.openxmlformats.org/officeDocument/2006/relationships/image" Target="../media/image11.png"/><Relationship Id="rId4" Type="http://schemas.openxmlformats.org/officeDocument/2006/relationships/video" Target="../media/media3.avi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laymath.org/millennium-problem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39416" y="2060848"/>
            <a:ext cx="10945216" cy="72008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0" dirty="0"/>
              <a:t>A </a:t>
            </a:r>
            <a:r>
              <a:rPr lang="en-US" sz="3200" b="0" dirty="0" err="1"/>
              <a:t>porlasztás</a:t>
            </a:r>
            <a:r>
              <a:rPr lang="en-US" sz="3200" b="0" dirty="0"/>
              <a:t> </a:t>
            </a:r>
            <a:r>
              <a:rPr lang="en-US" sz="3200" b="0" dirty="0" err="1"/>
              <a:t>tudománya</a:t>
            </a:r>
            <a:r>
              <a:rPr lang="en-US" sz="3200" b="0" dirty="0"/>
              <a:t> </a:t>
            </a:r>
            <a:r>
              <a:rPr lang="en-US" sz="3200" b="0" dirty="0" err="1"/>
              <a:t>és</a:t>
            </a:r>
            <a:r>
              <a:rPr lang="en-US" sz="3200" b="0" dirty="0"/>
              <a:t> </a:t>
            </a:r>
            <a:r>
              <a:rPr lang="en-US" sz="3200" b="0" dirty="0" err="1"/>
              <a:t>alkalmazása</a:t>
            </a:r>
            <a:r>
              <a:rPr lang="en-US" sz="3200" b="0" dirty="0"/>
              <a:t> a </a:t>
            </a:r>
            <a:r>
              <a:rPr lang="en-US" sz="3200" b="0" dirty="0" err="1"/>
              <a:t>mindennapi</a:t>
            </a:r>
            <a:r>
              <a:rPr lang="en-US" sz="3200" b="0" dirty="0"/>
              <a:t> </a:t>
            </a:r>
            <a:r>
              <a:rPr lang="en-US" sz="3200" b="0" dirty="0" err="1"/>
              <a:t>életünkben</a:t>
            </a:r>
            <a:endParaRPr lang="hu-HU" sz="3000" b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47528" y="3573016"/>
            <a:ext cx="8528992" cy="26642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200" dirty="0">
                <a:latin typeface="Franklin Gothic Book" panose="020B0503020102020204" pitchFamily="34" charset="0"/>
              </a:rPr>
              <a:t>Műhelykonferencia és kiállítás Csonka Jánosról</a:t>
            </a:r>
            <a:endParaRPr lang="en-US" sz="22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Franklin Gothic Book" panose="020B0503020102020204" pitchFamily="34" charset="0"/>
              </a:rPr>
              <a:t>Dr. Józsa Viktor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ranklin Gothic Book" panose="020B0503020102020204" pitchFamily="34" charset="0"/>
              </a:rPr>
              <a:t>egyetemi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latin typeface="Franklin Gothic Book" panose="020B0503020102020204" pitchFamily="34" charset="0"/>
              </a:rPr>
              <a:t>docens</a:t>
            </a:r>
            <a:r>
              <a:rPr lang="en-US" sz="1600" dirty="0">
                <a:latin typeface="Franklin Gothic Book" panose="020B0503020102020204" pitchFamily="34" charset="0"/>
              </a:rPr>
              <a:t>, BME, </a:t>
            </a:r>
            <a:r>
              <a:rPr lang="en-US" sz="1600" dirty="0" err="1">
                <a:latin typeface="Franklin Gothic Book" panose="020B0503020102020204" pitchFamily="34" charset="0"/>
              </a:rPr>
              <a:t>Gépészmérnöki</a:t>
            </a:r>
            <a:r>
              <a:rPr lang="en-US" sz="1600" dirty="0">
                <a:latin typeface="Franklin Gothic Book" panose="020B0503020102020204" pitchFamily="34" charset="0"/>
              </a:rPr>
              <a:t> Kar, </a:t>
            </a:r>
            <a:r>
              <a:rPr lang="en-US" sz="1600" dirty="0" err="1">
                <a:latin typeface="Franklin Gothic Book" panose="020B0503020102020204" pitchFamily="34" charset="0"/>
              </a:rPr>
              <a:t>Energetikai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latin typeface="Franklin Gothic Book" panose="020B0503020102020204" pitchFamily="34" charset="0"/>
              </a:rPr>
              <a:t>Gépek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latin typeface="Franklin Gothic Book" panose="020B0503020102020204" pitchFamily="34" charset="0"/>
              </a:rPr>
              <a:t>és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latin typeface="Franklin Gothic Book" panose="020B0503020102020204" pitchFamily="34" charset="0"/>
              </a:rPr>
              <a:t>Rendszerek</a:t>
            </a:r>
            <a:r>
              <a:rPr lang="en-US" sz="1600" dirty="0">
                <a:latin typeface="Franklin Gothic Book" panose="020B0503020102020204" pitchFamily="34" charset="0"/>
              </a:rPr>
              <a:t> </a:t>
            </a:r>
            <a:r>
              <a:rPr lang="en-US" sz="1600" dirty="0" err="1">
                <a:latin typeface="Franklin Gothic Book" panose="020B0503020102020204" pitchFamily="34" charset="0"/>
              </a:rPr>
              <a:t>Tanszék</a:t>
            </a:r>
            <a:endParaRPr lang="en-US" sz="1400" dirty="0">
              <a:latin typeface="Franklin Gothic Book" panose="020B0503020102020204" pitchFamily="34" charset="0"/>
            </a:endParaRPr>
          </a:p>
          <a:p>
            <a:endParaRPr lang="en-US" sz="1400" dirty="0">
              <a:latin typeface="Franklin Gothic Book" panose="020B0503020102020204" pitchFamily="34" charset="0"/>
            </a:endParaRPr>
          </a:p>
          <a:p>
            <a:r>
              <a:rPr lang="en-US" sz="1800" dirty="0">
                <a:latin typeface="Franklin Gothic Book" panose="020B0503020102020204" pitchFamily="34" charset="0"/>
              </a:rPr>
              <a:t>2024. 04. 30.</a:t>
            </a:r>
            <a:endParaRPr lang="hu-HU" sz="1800" dirty="0">
              <a:latin typeface="Franklin Gothic Book" panose="020B0503020102020204" pitchFamily="34" charset="0"/>
            </a:endParaRPr>
          </a:p>
          <a:p>
            <a:endParaRPr lang="hu-HU" dirty="0">
              <a:latin typeface="Franklin Gothic Book" panose="020B05030201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Áttekintés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Miért porlasztunk? Mi a porlasztás célja?</a:t>
            </a:r>
          </a:p>
          <a:p>
            <a:r>
              <a:rPr lang="hu-HU" dirty="0"/>
              <a:t>Hogyan működik a porlasztó?</a:t>
            </a:r>
          </a:p>
          <a:p>
            <a:r>
              <a:rPr lang="hu-HU" dirty="0"/>
              <a:t>Porlasztótípusok</a:t>
            </a:r>
          </a:p>
          <a:p>
            <a:r>
              <a:rPr lang="hu-HU" dirty="0"/>
              <a:t>Miért (nem) adagolunk vizet a motorba?</a:t>
            </a:r>
          </a:p>
          <a:p>
            <a:r>
              <a:rPr lang="hu-HU" dirty="0"/>
              <a:t>Miért aktuális a porlasztás kutatása?</a:t>
            </a:r>
          </a:p>
          <a:p>
            <a:r>
              <a:rPr lang="hu-HU" dirty="0"/>
              <a:t>Kutatási kihívások</a:t>
            </a:r>
          </a:p>
        </p:txBody>
      </p:sp>
      <p:pic>
        <p:nvPicPr>
          <p:cNvPr id="6" name="Kép 5" descr="A képen füst, férfi látható&#10;&#10;Automatikusan generált leírás">
            <a:extLst>
              <a:ext uri="{FF2B5EF4-FFF2-40B4-BE49-F238E27FC236}">
                <a16:creationId xmlns:a16="http://schemas.microsoft.com/office/drawing/2014/main" id="{E2BA4AD2-0671-4E8B-B201-38C491A60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98000"/>
                    </a14:imgEffect>
                    <a14:imgEffect>
                      <a14:brightnessContrast bright="-1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014358"/>
            <a:ext cx="3217510" cy="4829283"/>
          </a:xfrm>
          <a:prstGeom prst="rect">
            <a:avLst/>
          </a:prstGeom>
        </p:spPr>
      </p:pic>
      <p:pic>
        <p:nvPicPr>
          <p:cNvPr id="7" name="videó">
            <a:hlinkClick r:id="" action="ppaction://media"/>
            <a:extLst>
              <a:ext uri="{FF2B5EF4-FFF2-40B4-BE49-F238E27FC236}">
                <a16:creationId xmlns:a16="http://schemas.microsoft.com/office/drawing/2014/main" id="{E7E7F842-529E-4CEC-A93E-EB36451BE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3717032"/>
            <a:ext cx="4608512" cy="2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12A5-4DF1-41FB-827D-8F342310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Miért</a:t>
            </a:r>
            <a:r>
              <a:rPr lang="en-US" dirty="0"/>
              <a:t> </a:t>
            </a:r>
            <a:r>
              <a:rPr lang="en-US" dirty="0" err="1"/>
              <a:t>porlasztunk</a:t>
            </a:r>
            <a:r>
              <a:rPr lang="en-US" dirty="0"/>
              <a:t>?</a:t>
            </a:r>
            <a:r>
              <a:rPr lang="hu-HU" dirty="0"/>
              <a:t> Mi a porlasztás célja?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4715-AC6F-427E-BFBF-ABA467995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Motorok, tüzelőrendszerek: cél a párolgás elősegítése</a:t>
            </a:r>
          </a:p>
          <a:p>
            <a:pPr lvl="1"/>
            <a:r>
              <a:rPr lang="hu-HU" dirty="0"/>
              <a:t>a folyadék felülete sok nagyságrenddel növekszik</a:t>
            </a:r>
          </a:p>
          <a:p>
            <a:r>
              <a:rPr lang="hu-HU" dirty="0"/>
              <a:t>Hőelvonás intenzívebb párolgáson keresztül</a:t>
            </a:r>
          </a:p>
          <a:p>
            <a:pPr lvl="1"/>
            <a:r>
              <a:rPr lang="hu-HU" dirty="0"/>
              <a:t>Hűtési rendszerek, párakapu</a:t>
            </a:r>
          </a:p>
          <a:p>
            <a:r>
              <a:rPr lang="hu-HU" dirty="0"/>
              <a:t>Homogén keverék előállítása a vegyiparban</a:t>
            </a:r>
          </a:p>
          <a:p>
            <a:pPr lvl="1"/>
            <a:r>
              <a:rPr lang="hu-HU" dirty="0"/>
              <a:t>Hatékonyabb gyógyszerek, alacsonyabb dózisok</a:t>
            </a:r>
          </a:p>
          <a:p>
            <a:r>
              <a:rPr lang="hu-HU" dirty="0"/>
              <a:t>Festés</a:t>
            </a:r>
          </a:p>
          <a:p>
            <a:pPr lvl="1"/>
            <a:r>
              <a:rPr lang="hu-HU" dirty="0"/>
              <a:t>Homogén, vékony, egyenletes felületképzés</a:t>
            </a:r>
          </a:p>
          <a:p>
            <a:r>
              <a:rPr lang="hu-HU" dirty="0"/>
              <a:t>Aeroszolok</a:t>
            </a:r>
          </a:p>
          <a:p>
            <a:pPr lvl="1"/>
            <a:r>
              <a:rPr lang="hu-HU" dirty="0"/>
              <a:t>(Mezőgazdasági) permetezés, inhalációs gyógyszerek,</a:t>
            </a:r>
            <a:br>
              <a:rPr lang="hu-HU" dirty="0"/>
            </a:br>
            <a:r>
              <a:rPr lang="hu-HU" dirty="0"/>
              <a:t>parfümök, tüsszentés (COVID), stb.</a:t>
            </a:r>
          </a:p>
          <a:p>
            <a:r>
              <a:rPr lang="hu-HU" dirty="0"/>
              <a:t>Takarítás</a:t>
            </a:r>
          </a:p>
          <a:p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2360C-B4C2-41EC-A3AD-62EDA3C83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329842"/>
            <a:ext cx="3877613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9EEC-AF9D-4288-A14D-68F93ACD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Hogyan</a:t>
            </a:r>
            <a:r>
              <a:rPr lang="en-US" dirty="0"/>
              <a:t> m</a:t>
            </a:r>
            <a:r>
              <a:rPr lang="hu-HU" dirty="0"/>
              <a:t>ű</a:t>
            </a:r>
            <a:r>
              <a:rPr lang="en-US" dirty="0" err="1"/>
              <a:t>ködik</a:t>
            </a:r>
            <a:r>
              <a:rPr lang="en-US" dirty="0"/>
              <a:t> a </a:t>
            </a:r>
            <a:r>
              <a:rPr lang="en-US" dirty="0" err="1"/>
              <a:t>porlasztó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229BE-01F3-4D6D-9929-6F4F1EBAD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porlasztáshoz sebesség-különbség szükséges</a:t>
            </a:r>
          </a:p>
          <a:p>
            <a:pPr lvl="1"/>
            <a:r>
              <a:rPr lang="hu-HU" dirty="0"/>
              <a:t>A folyadékot gyorsítjuk fel nagy sebességre</a:t>
            </a:r>
          </a:p>
          <a:p>
            <a:pPr lvl="1"/>
            <a:r>
              <a:rPr lang="hu-HU" dirty="0"/>
              <a:t>A környező közeget gyorsítjuk fel nagy sebességre</a:t>
            </a:r>
          </a:p>
          <a:p>
            <a:pPr lvl="1"/>
            <a:r>
              <a:rPr lang="hu-HU" dirty="0"/>
              <a:t>Mechanikailag gyorsítjuk a közeget (pl. egy forgó tárcsára permetezünk)</a:t>
            </a:r>
          </a:p>
        </p:txBody>
      </p:sp>
      <p:pic>
        <p:nvPicPr>
          <p:cNvPr id="4" name="air-blast_1,28kgh_W_0.3bar_25C">
            <a:hlinkClick r:id="" action="ppaction://media"/>
            <a:extLst>
              <a:ext uri="{FF2B5EF4-FFF2-40B4-BE49-F238E27FC236}">
                <a16:creationId xmlns:a16="http://schemas.microsoft.com/office/drawing/2014/main" id="{DA80D0E1-8320-4F9D-BEE2-B11C904CB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3832" y="3222848"/>
            <a:ext cx="2438400" cy="2438400"/>
          </a:xfrm>
          <a:prstGeom prst="rect">
            <a:avLst/>
          </a:prstGeom>
        </p:spPr>
      </p:pic>
      <p:pic>
        <p:nvPicPr>
          <p:cNvPr id="5" name="air-blast_1,28kgh_RO_0.3bar_25C">
            <a:hlinkClick r:id="" action="ppaction://media"/>
            <a:extLst>
              <a:ext uri="{FF2B5EF4-FFF2-40B4-BE49-F238E27FC236}">
                <a16:creationId xmlns:a16="http://schemas.microsoft.com/office/drawing/2014/main" id="{5A60FD5F-A28A-41AA-B1EE-9A0C5D9AA2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9456" y="3222848"/>
            <a:ext cx="2438400" cy="2438400"/>
          </a:xfrm>
          <a:prstGeom prst="rect">
            <a:avLst/>
          </a:prstGeom>
        </p:spPr>
      </p:pic>
      <p:pic>
        <p:nvPicPr>
          <p:cNvPr id="6" name="air-blast_1,28kgh_DIESEL_2.4bar_100C">
            <a:hlinkClick r:id="" action="ppaction://media"/>
            <a:extLst>
              <a:ext uri="{FF2B5EF4-FFF2-40B4-BE49-F238E27FC236}">
                <a16:creationId xmlns:a16="http://schemas.microsoft.com/office/drawing/2014/main" id="{9C9F12FF-678A-489C-A9F3-3C5AE53429E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8208" y="3222848"/>
            <a:ext cx="2438400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8B64B-7870-48BD-8D70-CD8168F96C9B}"/>
              </a:ext>
            </a:extLst>
          </p:cNvPr>
          <p:cNvSpPr txBox="1"/>
          <p:nvPr/>
        </p:nvSpPr>
        <p:spPr>
          <a:xfrm>
            <a:off x="1132791" y="5673411"/>
            <a:ext cx="257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Repceolaj, 0,3 </a:t>
            </a:r>
            <a:r>
              <a:rPr lang="hu-HU" dirty="0" err="1"/>
              <a:t>barg</a:t>
            </a:r>
            <a:r>
              <a:rPr lang="hu-HU" dirty="0"/>
              <a:t>, 25 °C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FAB2D-E916-4B2F-8252-0AC662AD8D31}"/>
              </a:ext>
            </a:extLst>
          </p:cNvPr>
          <p:cNvSpPr txBox="1"/>
          <p:nvPr/>
        </p:nvSpPr>
        <p:spPr>
          <a:xfrm>
            <a:off x="4834946" y="5660242"/>
            <a:ext cx="193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Víz, 0,3 </a:t>
            </a:r>
            <a:r>
              <a:rPr lang="hu-HU" dirty="0" err="1"/>
              <a:t>barg</a:t>
            </a:r>
            <a:r>
              <a:rPr lang="hu-HU" dirty="0"/>
              <a:t>, 25 °C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8B4A7-BA30-4C27-AC14-3F591D925342}"/>
              </a:ext>
            </a:extLst>
          </p:cNvPr>
          <p:cNvSpPr txBox="1"/>
          <p:nvPr/>
        </p:nvSpPr>
        <p:spPr>
          <a:xfrm>
            <a:off x="7883793" y="5660242"/>
            <a:ext cx="25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Dízelolaj, 2,4 </a:t>
            </a:r>
            <a:r>
              <a:rPr lang="hu-HU" dirty="0" err="1"/>
              <a:t>barg</a:t>
            </a:r>
            <a:r>
              <a:rPr lang="hu-HU" dirty="0"/>
              <a:t>, 100 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6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1943-8E96-4F4D-9EED-EF0A4246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Porlasztótípusok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4B236-90B5-4103-B651-6DDF1FECA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01829-0FD6-491A-8518-50C8D782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49" y="980729"/>
            <a:ext cx="9942403" cy="49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5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8FEC-8F6B-49FD-B296-7AD841F0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(nem) adagolunk vizet a motorba?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B58F7-80DA-45E3-BE6E-FF64113C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08721"/>
            <a:ext cx="6206481" cy="5217444"/>
          </a:xfrm>
        </p:spPr>
        <p:txBody>
          <a:bodyPr/>
          <a:lstStyle/>
          <a:p>
            <a:r>
              <a:rPr lang="hu-HU" dirty="0"/>
              <a:t>Feltalálói ötlet:</a:t>
            </a:r>
          </a:p>
          <a:p>
            <a:pPr lvl="1"/>
            <a:r>
              <a:rPr lang="hu-HU" dirty="0"/>
              <a:t>A víz a motorban elpárolog, a gőz térfogata a vízének 1000-szerese, ami a motor hatásfokát javítaná</a:t>
            </a:r>
          </a:p>
          <a:p>
            <a:r>
              <a:rPr lang="hu-HU" dirty="0"/>
              <a:t>Kutatói válasz:</a:t>
            </a:r>
          </a:p>
          <a:p>
            <a:pPr lvl="1"/>
            <a:r>
              <a:rPr lang="hu-HU" dirty="0"/>
              <a:t>Az ötlet alapja 1791-ben lett szabadalmaztatva</a:t>
            </a:r>
          </a:p>
          <a:p>
            <a:pPr lvl="1"/>
            <a:r>
              <a:rPr lang="hu-HU" dirty="0"/>
              <a:t>A párolgáshoz jelentős hő szükséges, amit fedeznünk kell</a:t>
            </a:r>
          </a:p>
          <a:p>
            <a:pPr lvl="1"/>
            <a:r>
              <a:rPr lang="hu-HU" dirty="0"/>
              <a:t>Az égés során a folyékony tüzelőanyagból vízgőz eleve keletkezik</a:t>
            </a:r>
          </a:p>
          <a:p>
            <a:pPr lvl="1"/>
            <a:r>
              <a:rPr lang="hu-HU" dirty="0"/>
              <a:t>A vízgőz elősegíti a korróziós folyamatokat</a:t>
            </a:r>
          </a:p>
          <a:p>
            <a:pPr lvl="1"/>
            <a:r>
              <a:rPr lang="hu-HU" dirty="0"/>
              <a:t>Alkalmazás: pl. GE LM6000 gázturbinában, emissziócsökkentési céllal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1348F-73ED-4144-88C1-E80362F6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29122" y="-925223"/>
            <a:ext cx="1837590" cy="5217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445B0-DD0A-47EB-B0C7-6A51F42D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517443"/>
            <a:ext cx="5435100" cy="20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0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8983-F50E-4C91-AA0A-E5147C8F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Miért</a:t>
            </a:r>
            <a:r>
              <a:rPr lang="en-US" dirty="0"/>
              <a:t> </a:t>
            </a:r>
            <a:r>
              <a:rPr lang="en-US" dirty="0" err="1"/>
              <a:t>aktuális</a:t>
            </a:r>
            <a:r>
              <a:rPr lang="en-US" dirty="0"/>
              <a:t> a </a:t>
            </a:r>
            <a:r>
              <a:rPr lang="en-US" dirty="0" err="1"/>
              <a:t>porlasztás</a:t>
            </a:r>
            <a:r>
              <a:rPr lang="en-US" dirty="0"/>
              <a:t> </a:t>
            </a:r>
            <a:r>
              <a:rPr lang="en-US" dirty="0" err="1"/>
              <a:t>kutatása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7846-3BDE-47C1-B35C-618BFDC1A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folyadékok</a:t>
            </a:r>
            <a:r>
              <a:rPr lang="en-US" dirty="0"/>
              <a:t> </a:t>
            </a:r>
            <a:r>
              <a:rPr lang="en-US" dirty="0" err="1"/>
              <a:t>felbomlása</a:t>
            </a:r>
            <a:r>
              <a:rPr lang="en-US" dirty="0"/>
              <a:t> </a:t>
            </a:r>
            <a:r>
              <a:rPr lang="en-US" dirty="0" err="1"/>
              <a:t>jellemzően</a:t>
            </a:r>
            <a:r>
              <a:rPr lang="en-US" dirty="0"/>
              <a:t> </a:t>
            </a:r>
            <a:r>
              <a:rPr lang="en-US" dirty="0" err="1"/>
              <a:t>turbulens</a:t>
            </a:r>
            <a:r>
              <a:rPr lang="en-US" dirty="0"/>
              <a:t> </a:t>
            </a:r>
            <a:r>
              <a:rPr lang="en-US" dirty="0" err="1"/>
              <a:t>viszonyok</a:t>
            </a:r>
            <a:r>
              <a:rPr lang="en-US" dirty="0"/>
              <a:t> </a:t>
            </a:r>
            <a:r>
              <a:rPr lang="en-US" dirty="0" err="1"/>
              <a:t>között</a:t>
            </a:r>
            <a:r>
              <a:rPr lang="en-US" dirty="0"/>
              <a:t> </a:t>
            </a:r>
            <a:r>
              <a:rPr lang="en-US" dirty="0" err="1"/>
              <a:t>megy</a:t>
            </a:r>
            <a:r>
              <a:rPr lang="en-US" dirty="0"/>
              <a:t> </a:t>
            </a:r>
            <a:r>
              <a:rPr lang="en-US" dirty="0" err="1"/>
              <a:t>végbe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dirty="0" err="1"/>
              <a:t>turbulencia</a:t>
            </a:r>
            <a:r>
              <a:rPr lang="en-US" dirty="0"/>
              <a:t> </a:t>
            </a:r>
            <a:r>
              <a:rPr lang="en-US" dirty="0" err="1"/>
              <a:t>mindmáig</a:t>
            </a:r>
            <a:r>
              <a:rPr lang="en-US" dirty="0"/>
              <a:t> </a:t>
            </a:r>
            <a:r>
              <a:rPr lang="en-US" dirty="0" err="1"/>
              <a:t>matematikailag</a:t>
            </a:r>
            <a:r>
              <a:rPr lang="en-US" dirty="0"/>
              <a:t> </a:t>
            </a:r>
            <a:r>
              <a:rPr lang="en-US" dirty="0" err="1"/>
              <a:t>megoldatlan</a:t>
            </a:r>
            <a:r>
              <a:rPr lang="en-US" dirty="0"/>
              <a:t> </a:t>
            </a:r>
            <a:r>
              <a:rPr lang="en-US" dirty="0" err="1"/>
              <a:t>probléma</a:t>
            </a:r>
            <a:r>
              <a:rPr lang="en-US" dirty="0"/>
              <a:t>, a </a:t>
            </a:r>
            <a:r>
              <a:rPr lang="en-US" dirty="0" err="1"/>
              <a:t>megoldás</a:t>
            </a:r>
            <a:br>
              <a:rPr lang="en-US" dirty="0"/>
            </a:br>
            <a:r>
              <a:rPr lang="en-US" dirty="0"/>
              <a:t>1 </a:t>
            </a:r>
            <a:r>
              <a:rPr lang="en-US" dirty="0" err="1"/>
              <a:t>millió</a:t>
            </a:r>
            <a:r>
              <a:rPr lang="en-US" dirty="0"/>
              <a:t> </a:t>
            </a:r>
            <a:r>
              <a:rPr lang="en-US" dirty="0" err="1"/>
              <a:t>dollárt</a:t>
            </a:r>
            <a:r>
              <a:rPr lang="en-US" dirty="0"/>
              <a:t> </a:t>
            </a:r>
            <a:r>
              <a:rPr lang="en-US" dirty="0" err="1"/>
              <a:t>ér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https://www.claymath.org/millennium-problems/</a:t>
            </a:r>
            <a:endParaRPr lang="en-US" dirty="0"/>
          </a:p>
          <a:p>
            <a:pPr lvl="1"/>
            <a:r>
              <a:rPr lang="en-US" dirty="0" err="1"/>
              <a:t>Összesen</a:t>
            </a:r>
            <a:r>
              <a:rPr lang="en-US" dirty="0"/>
              <a:t> 7 </a:t>
            </a:r>
            <a:r>
              <a:rPr lang="en-US" dirty="0" err="1"/>
              <a:t>problémát</a:t>
            </a:r>
            <a:r>
              <a:rPr lang="en-US" dirty="0"/>
              <a:t> </a:t>
            </a:r>
            <a:r>
              <a:rPr lang="en-US" dirty="0" err="1"/>
              <a:t>neveztek</a:t>
            </a:r>
            <a:r>
              <a:rPr lang="en-US" dirty="0"/>
              <a:t> meg 2000-ben, 1-et </a:t>
            </a:r>
            <a:r>
              <a:rPr lang="en-US" dirty="0" err="1"/>
              <a:t>megoldottak</a:t>
            </a:r>
            <a:r>
              <a:rPr lang="en-US" dirty="0"/>
              <a:t> 2016-ban</a:t>
            </a:r>
          </a:p>
          <a:p>
            <a:r>
              <a:rPr lang="en-US" dirty="0" err="1"/>
              <a:t>Hatékonyabb</a:t>
            </a:r>
            <a:r>
              <a:rPr lang="en-US" dirty="0"/>
              <a:t> </a:t>
            </a:r>
            <a:r>
              <a:rPr lang="en-US" dirty="0" err="1"/>
              <a:t>működés</a:t>
            </a:r>
            <a:endParaRPr lang="en-US" dirty="0"/>
          </a:p>
          <a:p>
            <a:pPr lvl="1"/>
            <a:r>
              <a:rPr lang="en-US" dirty="0" err="1"/>
              <a:t>Tüzelőberendezésekben</a:t>
            </a:r>
            <a:endParaRPr lang="en-US" dirty="0"/>
          </a:p>
          <a:p>
            <a:pPr lvl="1"/>
            <a:r>
              <a:rPr lang="en-US" dirty="0" err="1"/>
              <a:t>Gyógyászatban</a:t>
            </a:r>
            <a:endParaRPr lang="en-US" dirty="0"/>
          </a:p>
          <a:p>
            <a:pPr lvl="1"/>
            <a:r>
              <a:rPr lang="hu-HU" dirty="0"/>
              <a:t>Felületképzésben (autóipar)</a:t>
            </a:r>
            <a:endParaRPr lang="en-US" dirty="0"/>
          </a:p>
          <a:p>
            <a:pPr lvl="1"/>
            <a:r>
              <a:rPr lang="en-US" dirty="0" err="1"/>
              <a:t>stb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45D34-912E-431A-9694-A4121878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2828244"/>
            <a:ext cx="51720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90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C7F55D5-9A1D-4271-B696-A7C11498D3C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"/>
          <a:stretch/>
        </p:blipFill>
        <p:spPr bwMode="auto">
          <a:xfrm>
            <a:off x="6096000" y="670066"/>
            <a:ext cx="6069446" cy="5737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73466-6F6E-403D-BD44-00A53B18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Kutatási</a:t>
            </a:r>
            <a:r>
              <a:rPr lang="en-US" dirty="0"/>
              <a:t> </a:t>
            </a:r>
            <a:r>
              <a:rPr lang="hu-HU" dirty="0"/>
              <a:t>kihívások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1831-D2DB-401A-ACBB-71643D20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8721"/>
            <a:ext cx="5702424" cy="5217444"/>
          </a:xfrm>
        </p:spPr>
        <p:txBody>
          <a:bodyPr/>
          <a:lstStyle/>
          <a:p>
            <a:r>
              <a:rPr lang="hu-HU" dirty="0"/>
              <a:t>A porlasztási folyamat megértésének nehézségei</a:t>
            </a:r>
          </a:p>
          <a:p>
            <a:pPr lvl="1"/>
            <a:r>
              <a:rPr lang="hu-HU" dirty="0"/>
              <a:t>A folyamat kicsiny hányadban kiszámító, nagy hányadban véletlenszerű</a:t>
            </a:r>
          </a:p>
          <a:p>
            <a:pPr lvl="1"/>
            <a:r>
              <a:rPr lang="hu-HU" dirty="0"/>
              <a:t>Az elemi folyamatokat jól ismerjük, de a porlasztás modellezése ma is kihívás</a:t>
            </a:r>
          </a:p>
          <a:p>
            <a:pPr lvl="1"/>
            <a:r>
              <a:rPr lang="hu-HU" dirty="0"/>
              <a:t>Az ipar megoldásokat vár, nem érünk rá az elméleti áttörést megvárni</a:t>
            </a:r>
          </a:p>
          <a:p>
            <a:r>
              <a:rPr lang="hu-HU" dirty="0"/>
              <a:t>Megoldás: statisztikai eszközök használata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3E39B-0024-4222-94A9-FADF04706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752368"/>
            <a:ext cx="3940695" cy="16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770" y="2564904"/>
            <a:ext cx="7772400" cy="648072"/>
          </a:xfrm>
        </p:spPr>
        <p:txBody>
          <a:bodyPr/>
          <a:lstStyle/>
          <a:p>
            <a:r>
              <a:rPr lang="en-US" b="0" dirty="0" err="1"/>
              <a:t>Köszönöm</a:t>
            </a:r>
            <a:r>
              <a:rPr lang="en-US" b="0" dirty="0"/>
              <a:t> </a:t>
            </a:r>
            <a:r>
              <a:rPr lang="en-US" b="0" dirty="0" err="1"/>
              <a:t>szépen</a:t>
            </a:r>
            <a:r>
              <a:rPr lang="en-US" b="0" dirty="0"/>
              <a:t> a </a:t>
            </a:r>
            <a:r>
              <a:rPr lang="en-US" b="0" dirty="0" err="1"/>
              <a:t>figyelmet</a:t>
            </a:r>
            <a:r>
              <a:rPr lang="en-US" b="0" dirty="0"/>
              <a:t>!</a:t>
            </a:r>
            <a:endParaRPr b="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798961-98FC-4B02-9D04-A6BBEDE8F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49355"/>
      </p:ext>
    </p:extLst>
  </p:cSld>
  <p:clrMapOvr>
    <a:masterClrMapping/>
  </p:clrMapOvr>
</p:sld>
</file>

<file path=ppt/theme/theme1.xml><?xml version="1.0" encoding="utf-8"?>
<a:theme xmlns:a="http://schemas.openxmlformats.org/drawingml/2006/main" name="EGR_vetites_sablon_h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56567</TotalTime>
  <Words>381</Words>
  <Application>Microsoft Office PowerPoint</Application>
  <PresentationFormat>Widescreen</PresentationFormat>
  <Paragraphs>62</Paragraphs>
  <Slides>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Franklin Gothic Book</vt:lpstr>
      <vt:lpstr>Franklin Gothic Demi</vt:lpstr>
      <vt:lpstr>Franklin Gothic Medium</vt:lpstr>
      <vt:lpstr>Wingdings</vt:lpstr>
      <vt:lpstr>EGR_vetites_sablon_hu</vt:lpstr>
      <vt:lpstr>A porlasztás tudománya és alkalmazása a mindennapi életünkben</vt:lpstr>
      <vt:lpstr>Áttekintés</vt:lpstr>
      <vt:lpstr>Miért porlasztunk? Mi a porlasztás célja?</vt:lpstr>
      <vt:lpstr>Hogyan működik a porlasztó?</vt:lpstr>
      <vt:lpstr>Porlasztótípusok</vt:lpstr>
      <vt:lpstr>Miért (nem) adagolunk vizet a motorba?</vt:lpstr>
      <vt:lpstr>Miért aktuális a porlasztás kutatása?</vt:lpstr>
      <vt:lpstr>Kutatási kihívások</vt:lpstr>
      <vt:lpstr>Köszönöm szépen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kovacs</dc:creator>
  <cp:lastModifiedBy>Józsa VIktor</cp:lastModifiedBy>
  <cp:revision>1386</cp:revision>
  <cp:lastPrinted>2018-06-29T16:09:57Z</cp:lastPrinted>
  <dcterms:created xsi:type="dcterms:W3CDTF">2014-11-07T07:45:12Z</dcterms:created>
  <dcterms:modified xsi:type="dcterms:W3CDTF">2024-04-30T09:34:48Z</dcterms:modified>
</cp:coreProperties>
</file>