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8" r:id="rId2"/>
    <p:sldId id="271" r:id="rId3"/>
    <p:sldId id="270" r:id="rId4"/>
    <p:sldId id="269" r:id="rId5"/>
  </p:sldIdLst>
  <p:sldSz cx="18288000" cy="10287000"/>
  <p:notesSz cx="6858000" cy="9144000"/>
  <p:embeddedFontLst>
    <p:embeddedFont>
      <p:font typeface="Assistant" pitchFamily="2" charset="-79"/>
      <p:regular r:id="rId8"/>
      <p:bold r:id="rId9"/>
    </p:embeddedFont>
    <p:embeddedFont>
      <p:font typeface="Tenor Sans" panose="020B0604020202020204" charset="-18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762536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62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2366A2FC-EDE0-9DB1-2DB9-1A05606084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73DD250-4B46-4934-C0D9-A71AFC711D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4C027-256F-441B-B593-476CAA8560F0}" type="datetimeFigureOut">
              <a:rPr lang="hu-HU" smtClean="0"/>
              <a:t>2023. 05. 18.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AB9603D-D274-2474-2407-C24D8AC6C7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8D1D3D3-9680-CE36-6A8F-1F68003EED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4BF1-DBC9-4E5D-92CA-5ACC3007DB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161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5683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9859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1296800" y="243092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0" y="9258300"/>
            <a:ext cx="18280075" cy="1028255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1059175" y="757750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0" y="0"/>
            <a:ext cx="18280075" cy="3126283"/>
          </a:xfrm>
          <a:custGeom>
            <a:avLst/>
            <a:gdLst/>
            <a:ahLst/>
            <a:cxnLst/>
            <a:rect l="l" t="t" r="r" b="b"/>
            <a:pathLst>
              <a:path w="8971816" h="1534372" extrusionOk="0">
                <a:moveTo>
                  <a:pt x="0" y="0"/>
                </a:moveTo>
                <a:lnTo>
                  <a:pt x="8971816" y="0"/>
                </a:lnTo>
                <a:lnTo>
                  <a:pt x="8971816" y="1534372"/>
                </a:lnTo>
                <a:lnTo>
                  <a:pt x="0" y="1534372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034175" y="7248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716675" y="409867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/>
          <p:nvPr/>
        </p:nvSpPr>
        <p:spPr>
          <a:xfrm>
            <a:off x="0" y="0"/>
            <a:ext cx="18280075" cy="10330159"/>
          </a:xfrm>
          <a:custGeom>
            <a:avLst/>
            <a:gdLst/>
            <a:ahLst/>
            <a:cxnLst/>
            <a:rect l="l" t="t" r="r" b="b"/>
            <a:pathLst>
              <a:path w="8971816" h="1534372" extrusionOk="0">
                <a:moveTo>
                  <a:pt x="0" y="0"/>
                </a:moveTo>
                <a:lnTo>
                  <a:pt x="8971816" y="0"/>
                </a:lnTo>
                <a:lnTo>
                  <a:pt x="8971816" y="1534372"/>
                </a:lnTo>
                <a:lnTo>
                  <a:pt x="0" y="1534372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900475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6665375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3"/>
          </p:nvPr>
        </p:nvSpPr>
        <p:spPr>
          <a:xfrm>
            <a:off x="12522450" y="4441800"/>
            <a:ext cx="52740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cxnSp>
        <p:nvCxnSpPr>
          <p:cNvPr id="26" name="Google Shape;26;p6"/>
          <p:cNvCxnSpPr/>
          <p:nvPr/>
        </p:nvCxnSpPr>
        <p:spPr>
          <a:xfrm rot="-5400000">
            <a:off x="3123221" y="6406499"/>
            <a:ext cx="61956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Google Shape;27;p6"/>
          <p:cNvCxnSpPr/>
          <p:nvPr/>
        </p:nvCxnSpPr>
        <p:spPr>
          <a:xfrm rot="-5400000">
            <a:off x="8946460" y="6406499"/>
            <a:ext cx="6195600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034175" y="7248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/>
          <p:nvPr/>
        </p:nvSpPr>
        <p:spPr>
          <a:xfrm>
            <a:off x="-304050" y="5575575"/>
            <a:ext cx="18592045" cy="4711422"/>
          </a:xfrm>
          <a:custGeom>
            <a:avLst/>
            <a:gdLst/>
            <a:ahLst/>
            <a:cxnLst/>
            <a:rect l="l" t="t" r="r" b="b"/>
            <a:pathLst>
              <a:path w="4816592" h="435940" extrusionOk="0">
                <a:moveTo>
                  <a:pt x="0" y="0"/>
                </a:moveTo>
                <a:lnTo>
                  <a:pt x="4816592" y="0"/>
                </a:lnTo>
                <a:lnTo>
                  <a:pt x="4816592" y="435940"/>
                </a:lnTo>
                <a:lnTo>
                  <a:pt x="0" y="435940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7096250" y="2865250"/>
            <a:ext cx="84312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>
            <a:spLocks noGrp="1"/>
          </p:cNvSpPr>
          <p:nvPr>
            <p:ph type="pic" idx="2"/>
          </p:nvPr>
        </p:nvSpPr>
        <p:spPr>
          <a:xfrm>
            <a:off x="-7249675" y="-36300"/>
            <a:ext cx="13866600" cy="103995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7"/>
          <p:cNvSpPr/>
          <p:nvPr/>
        </p:nvSpPr>
        <p:spPr>
          <a:xfrm>
            <a:off x="6335797" y="5495283"/>
            <a:ext cx="3086608" cy="259388"/>
          </a:xfrm>
          <a:custGeom>
            <a:avLst/>
            <a:gdLst/>
            <a:ahLst/>
            <a:cxnLst/>
            <a:rect l="l" t="t" r="r" b="b"/>
            <a:pathLst>
              <a:path w="812800" h="68305" extrusionOk="0">
                <a:moveTo>
                  <a:pt x="0" y="0"/>
                </a:moveTo>
                <a:lnTo>
                  <a:pt x="812800" y="0"/>
                </a:lnTo>
                <a:lnTo>
                  <a:pt x="812800" y="68305"/>
                </a:lnTo>
                <a:lnTo>
                  <a:pt x="0" y="68305"/>
                </a:lnTo>
                <a:close/>
              </a:path>
            </a:pathLst>
          </a:custGeom>
          <a:solidFill>
            <a:srgbClr val="B4E3EF"/>
          </a:solidFill>
          <a:ln>
            <a:noFill/>
          </a:ln>
        </p:spPr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7471950" y="59532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●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○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Assistant"/>
              <a:buChar char="■"/>
              <a:defRPr sz="23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/>
          <p:nvPr/>
        </p:nvSpPr>
        <p:spPr>
          <a:xfrm>
            <a:off x="-34848" y="0"/>
            <a:ext cx="18314908" cy="10282543"/>
          </a:xfrm>
          <a:custGeom>
            <a:avLst/>
            <a:gdLst/>
            <a:ahLst/>
            <a:cxnLst/>
            <a:rect l="l" t="t" r="r" b="b"/>
            <a:pathLst>
              <a:path w="8988912" h="5046647" extrusionOk="0">
                <a:moveTo>
                  <a:pt x="0" y="0"/>
                </a:moveTo>
                <a:lnTo>
                  <a:pt x="8988912" y="0"/>
                </a:lnTo>
                <a:lnTo>
                  <a:pt x="8988912" y="5046647"/>
                </a:lnTo>
                <a:lnTo>
                  <a:pt x="0" y="5046647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4463000" y="4304700"/>
            <a:ext cx="94644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●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○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■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●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○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■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●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○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45085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ssistant"/>
              <a:buChar char="■"/>
              <a:defRPr sz="3500">
                <a:solidFill>
                  <a:schemeClr val="lt1"/>
                </a:solidFill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2377100" y="275242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500"/>
              <a:buFont typeface="Tenor Sans"/>
              <a:buNone/>
              <a:defRPr sz="7500">
                <a:solidFill>
                  <a:schemeClr val="lt1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-9" y="-3610"/>
            <a:ext cx="5782276" cy="10286150"/>
          </a:xfrm>
          <a:custGeom>
            <a:avLst/>
            <a:gdLst/>
            <a:ahLst/>
            <a:cxnLst/>
            <a:rect l="l" t="t" r="r" b="b"/>
            <a:pathLst>
              <a:path w="2837927" h="5048417" extrusionOk="0">
                <a:moveTo>
                  <a:pt x="0" y="0"/>
                </a:moveTo>
                <a:lnTo>
                  <a:pt x="2837927" y="0"/>
                </a:lnTo>
                <a:lnTo>
                  <a:pt x="2837927" y="5048417"/>
                </a:lnTo>
                <a:lnTo>
                  <a:pt x="0" y="5048417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41" name="Google Shape;41;p9"/>
          <p:cNvSpPr>
            <a:spLocks noGrp="1"/>
          </p:cNvSpPr>
          <p:nvPr>
            <p:ph type="pic" idx="2"/>
          </p:nvPr>
        </p:nvSpPr>
        <p:spPr>
          <a:xfrm>
            <a:off x="-911324" y="1969975"/>
            <a:ext cx="8172900" cy="61296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7543625" y="3352375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7643275" y="1969975"/>
            <a:ext cx="138234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/>
        </p:nvSpPr>
        <p:spPr>
          <a:xfrm>
            <a:off x="12503216" y="-3610"/>
            <a:ext cx="5782276" cy="10286150"/>
          </a:xfrm>
          <a:custGeom>
            <a:avLst/>
            <a:gdLst/>
            <a:ahLst/>
            <a:cxnLst/>
            <a:rect l="l" t="t" r="r" b="b"/>
            <a:pathLst>
              <a:path w="2837927" h="5048417" extrusionOk="0">
                <a:moveTo>
                  <a:pt x="0" y="0"/>
                </a:moveTo>
                <a:lnTo>
                  <a:pt x="2837927" y="0"/>
                </a:lnTo>
                <a:lnTo>
                  <a:pt x="2837927" y="5048417"/>
                </a:lnTo>
                <a:lnTo>
                  <a:pt x="0" y="5048417"/>
                </a:lnTo>
                <a:close/>
              </a:path>
            </a:pathLst>
          </a:custGeom>
          <a:solidFill>
            <a:srgbClr val="0C48BB"/>
          </a:solidFill>
          <a:ln>
            <a:noFill/>
          </a:ln>
        </p:spPr>
      </p:sp>
      <p:sp>
        <p:nvSpPr>
          <p:cNvPr id="46" name="Google Shape;46;p10"/>
          <p:cNvSpPr>
            <a:spLocks noGrp="1"/>
          </p:cNvSpPr>
          <p:nvPr>
            <p:ph type="pic" idx="2"/>
          </p:nvPr>
        </p:nvSpPr>
        <p:spPr>
          <a:xfrm>
            <a:off x="10115051" y="1908550"/>
            <a:ext cx="8172900" cy="61296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0"/>
          <p:cNvSpPr/>
          <p:nvPr/>
        </p:nvSpPr>
        <p:spPr>
          <a:xfrm>
            <a:off x="789072" y="5612758"/>
            <a:ext cx="9974316" cy="106960"/>
          </a:xfrm>
          <a:custGeom>
            <a:avLst/>
            <a:gdLst/>
            <a:ahLst/>
            <a:cxnLst/>
            <a:rect l="l" t="t" r="r" b="b"/>
            <a:pathLst>
              <a:path w="2626548" h="28166" extrusionOk="0">
                <a:moveTo>
                  <a:pt x="0" y="0"/>
                </a:moveTo>
                <a:lnTo>
                  <a:pt x="2626548" y="0"/>
                </a:lnTo>
                <a:lnTo>
                  <a:pt x="2626548" y="28166"/>
                </a:lnTo>
                <a:lnTo>
                  <a:pt x="0" y="28166"/>
                </a:lnTo>
                <a:close/>
              </a:path>
            </a:pathLst>
          </a:custGeom>
          <a:solidFill>
            <a:srgbClr val="B4E3EF"/>
          </a:solidFill>
          <a:ln>
            <a:noFill/>
          </a:ln>
        </p:spPr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1163750" y="60339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●"/>
              <a:defRPr sz="2300"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○"/>
              <a:defRPr sz="2300"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74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ssistant"/>
              <a:buChar char="■"/>
              <a:defRPr sz="2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682150" y="3078925"/>
            <a:ext cx="8916900" cy="1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0"/>
              <a:buFont typeface="Tenor Sans"/>
              <a:buNone/>
              <a:defRPr sz="75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218400" y="48973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●"/>
              <a:defRPr>
                <a:latin typeface="Assistant"/>
                <a:ea typeface="Assistant"/>
                <a:cs typeface="Assistant"/>
                <a:sym typeface="Assistant"/>
              </a:defRPr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○"/>
              <a:defRPr>
                <a:latin typeface="Assistant"/>
                <a:ea typeface="Assistant"/>
                <a:cs typeface="Assistant"/>
                <a:sym typeface="Assistant"/>
              </a:defRPr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ssistant"/>
              <a:buChar char="■"/>
              <a:defRPr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152300" y="649600"/>
            <a:ext cx="14335800" cy="3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300"/>
              <a:buFont typeface="Tenor Sans"/>
              <a:buNone/>
              <a:defRPr sz="12300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/>
          <p:nvPr/>
        </p:nvSpPr>
        <p:spPr>
          <a:xfrm>
            <a:off x="0" y="8752422"/>
            <a:ext cx="18288000" cy="1534578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" name="Kép 2" descr="A képen szöveg, épület, fekete-fehér látható&#10;&#10;Automatikusan generált leírás">
            <a:extLst>
              <a:ext uri="{FF2B5EF4-FFF2-40B4-BE49-F238E27FC236}">
                <a16:creationId xmlns:a16="http://schemas.microsoft.com/office/drawing/2014/main" id="{96F929E2-9639-2439-5354-BE62A065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2770" y="8995472"/>
            <a:ext cx="3266793" cy="1184848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D70251-0F3D-E0AA-57B7-F0C80EF5ADEC}"/>
              </a:ext>
            </a:extLst>
          </p:cNvPr>
          <p:cNvSpPr txBox="1"/>
          <p:nvPr/>
        </p:nvSpPr>
        <p:spPr>
          <a:xfrm>
            <a:off x="760303" y="9271393"/>
            <a:ext cx="1201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chemeClr val="bg1"/>
                </a:solidFill>
              </a:rPr>
              <a:t>Budapesti Műszaki és Gazdaságtudományi Egyetem</a:t>
            </a:r>
          </a:p>
        </p:txBody>
      </p:sp>
      <p:sp>
        <p:nvSpPr>
          <p:cNvPr id="14" name="Google Shape;63;p11">
            <a:extLst>
              <a:ext uri="{FF2B5EF4-FFF2-40B4-BE49-F238E27FC236}">
                <a16:creationId xmlns:a16="http://schemas.microsoft.com/office/drawing/2014/main" id="{BFA7C06A-A108-73D7-A4BE-5274C9085C97}"/>
              </a:ext>
            </a:extLst>
          </p:cNvPr>
          <p:cNvSpPr txBox="1">
            <a:spLocks/>
          </p:cNvSpPr>
          <p:nvPr/>
        </p:nvSpPr>
        <p:spPr>
          <a:xfrm>
            <a:off x="1270819" y="1689300"/>
            <a:ext cx="7347300" cy="19225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hu-HU" sz="12300" dirty="0">
                <a:solidFill>
                  <a:srgbClr val="762536"/>
                </a:solidFill>
                <a:latin typeface="+mj-lt"/>
              </a:rPr>
              <a:t>CÍM</a:t>
            </a:r>
          </a:p>
        </p:txBody>
      </p:sp>
      <p:sp>
        <p:nvSpPr>
          <p:cNvPr id="15" name="Google Shape;63;p11">
            <a:extLst>
              <a:ext uri="{FF2B5EF4-FFF2-40B4-BE49-F238E27FC236}">
                <a16:creationId xmlns:a16="http://schemas.microsoft.com/office/drawing/2014/main" id="{D6FC7A41-24D7-6254-AC03-F4B3D4D7F203}"/>
              </a:ext>
            </a:extLst>
          </p:cNvPr>
          <p:cNvSpPr txBox="1">
            <a:spLocks/>
          </p:cNvSpPr>
          <p:nvPr/>
        </p:nvSpPr>
        <p:spPr>
          <a:xfrm>
            <a:off x="1423219" y="4199254"/>
            <a:ext cx="7347300" cy="1922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300"/>
              <a:buFont typeface="Tenor Sans"/>
              <a:buNone/>
              <a:defRPr sz="12300" b="0" i="0" u="none" strike="noStrike" cap="none">
                <a:solidFill>
                  <a:schemeClr val="dk2"/>
                </a:solidFill>
                <a:latin typeface="Tenor Sans"/>
                <a:ea typeface="Tenor Sans"/>
                <a:cs typeface="Tenor Sans"/>
                <a:sym typeface="Tenor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hu-HU" sz="7200" dirty="0">
                <a:solidFill>
                  <a:schemeClr val="tx1"/>
                </a:solidFill>
                <a:latin typeface="+mj-lt"/>
              </a:rPr>
              <a:t>Alcím</a:t>
            </a:r>
          </a:p>
        </p:txBody>
      </p:sp>
      <p:sp>
        <p:nvSpPr>
          <p:cNvPr id="16" name="Google Shape;62;p11">
            <a:extLst>
              <a:ext uri="{FF2B5EF4-FFF2-40B4-BE49-F238E27FC236}">
                <a16:creationId xmlns:a16="http://schemas.microsoft.com/office/drawing/2014/main" id="{C92FB515-72FA-DD4B-45DD-94DCEA6F5EB6}"/>
              </a:ext>
            </a:extLst>
          </p:cNvPr>
          <p:cNvSpPr txBox="1">
            <a:spLocks/>
          </p:cNvSpPr>
          <p:nvPr/>
        </p:nvSpPr>
        <p:spPr>
          <a:xfrm>
            <a:off x="11909328" y="6828210"/>
            <a:ext cx="3803112" cy="126422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360"/>
              </a:spcBef>
            </a:pPr>
            <a:r>
              <a:rPr lang="hu-HU" sz="3200" dirty="0">
                <a:latin typeface="+mj-lt"/>
              </a:rPr>
              <a:t>Készítő neve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/>
        </p:nvSpPr>
        <p:spPr>
          <a:xfrm rot="16200000">
            <a:off x="-3274755" y="1801936"/>
            <a:ext cx="97824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b="1" cap="all" spc="120" dirty="0">
                <a:solidFill>
                  <a:srgbClr val="762536"/>
                </a:solidFill>
                <a:latin typeface="+mj-lt"/>
                <a:sym typeface="Tenor Sans"/>
              </a:rPr>
              <a:t>Tartalom</a:t>
            </a:r>
            <a:endParaRPr b="1" cap="all" spc="120"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205378" y="1803849"/>
            <a:ext cx="42006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500" b="0" i="0" u="none" strike="noStrike" cap="none" dirty="0">
                <a:solidFill>
                  <a:srgbClr val="000000"/>
                </a:solidFill>
                <a:latin typeface="Assistant"/>
                <a:ea typeface="Assistant"/>
                <a:cs typeface="Assistant"/>
                <a:sym typeface="Assistant"/>
              </a:rPr>
              <a:t>tartalom</a:t>
            </a:r>
            <a:endParaRPr dirty="0"/>
          </a:p>
        </p:txBody>
      </p:sp>
      <p:sp>
        <p:nvSpPr>
          <p:cNvPr id="95" name="Google Shape;95;p13"/>
          <p:cNvSpPr/>
          <p:nvPr/>
        </p:nvSpPr>
        <p:spPr>
          <a:xfrm>
            <a:off x="0" y="925830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sp>
        <p:nvSpPr>
          <p:cNvPr id="96" name="Google Shape;96;p13"/>
          <p:cNvSpPr txBox="1"/>
          <p:nvPr/>
        </p:nvSpPr>
        <p:spPr>
          <a:xfrm>
            <a:off x="4186328" y="3393293"/>
            <a:ext cx="42006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500" dirty="0">
                <a:latin typeface="Assistant"/>
                <a:cs typeface="Assistant"/>
                <a:sym typeface="Assistant"/>
              </a:rPr>
              <a:t>tartalom</a:t>
            </a:r>
            <a:endParaRPr dirty="0"/>
          </a:p>
        </p:txBody>
      </p:sp>
      <p:sp>
        <p:nvSpPr>
          <p:cNvPr id="97" name="Google Shape;97;p13"/>
          <p:cNvSpPr txBox="1"/>
          <p:nvPr/>
        </p:nvSpPr>
        <p:spPr>
          <a:xfrm>
            <a:off x="4186328" y="4954472"/>
            <a:ext cx="420068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500" dirty="0">
                <a:latin typeface="Assistant"/>
                <a:cs typeface="Assistant"/>
                <a:sym typeface="Assistant"/>
              </a:rPr>
              <a:t>tartalom</a:t>
            </a:r>
            <a:endParaRPr dirty="0"/>
          </a:p>
        </p:txBody>
      </p:sp>
      <p:sp>
        <p:nvSpPr>
          <p:cNvPr id="99" name="Google Shape;99;p13"/>
          <p:cNvSpPr/>
          <p:nvPr/>
        </p:nvSpPr>
        <p:spPr>
          <a:xfrm>
            <a:off x="3729128" y="2001721"/>
            <a:ext cx="333375" cy="335544"/>
          </a:xfrm>
          <a:custGeom>
            <a:avLst/>
            <a:gdLst/>
            <a:ahLst/>
            <a:cxnLst/>
            <a:rect l="l" t="t" r="r" b="b"/>
            <a:pathLst>
              <a:path w="87802" h="88374" extrusionOk="0">
                <a:moveTo>
                  <a:pt x="0" y="0"/>
                </a:moveTo>
                <a:lnTo>
                  <a:pt x="87802" y="0"/>
                </a:lnTo>
                <a:lnTo>
                  <a:pt x="8780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sp>
        <p:nvSpPr>
          <p:cNvPr id="100" name="Google Shape;100;p13"/>
          <p:cNvSpPr/>
          <p:nvPr/>
        </p:nvSpPr>
        <p:spPr>
          <a:xfrm>
            <a:off x="3729128" y="3566893"/>
            <a:ext cx="333428" cy="335600"/>
          </a:xfrm>
          <a:custGeom>
            <a:avLst/>
            <a:gdLst/>
            <a:ahLst/>
            <a:cxnLst/>
            <a:rect l="l" t="t" r="r" b="b"/>
            <a:pathLst>
              <a:path w="87802" h="88374" extrusionOk="0">
                <a:moveTo>
                  <a:pt x="0" y="0"/>
                </a:moveTo>
                <a:lnTo>
                  <a:pt x="87802" y="0"/>
                </a:lnTo>
                <a:lnTo>
                  <a:pt x="8780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3729128" y="5142820"/>
            <a:ext cx="333375" cy="335544"/>
          </a:xfrm>
          <a:custGeom>
            <a:avLst/>
            <a:gdLst/>
            <a:ahLst/>
            <a:cxnLst/>
            <a:rect l="l" t="t" r="r" b="b"/>
            <a:pathLst>
              <a:path w="87802" h="88374" extrusionOk="0">
                <a:moveTo>
                  <a:pt x="0" y="0"/>
                </a:moveTo>
                <a:lnTo>
                  <a:pt x="87802" y="0"/>
                </a:lnTo>
                <a:lnTo>
                  <a:pt x="8780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" name="Kép 2" descr="A képen szöveg, épület, fekete-fehér látható&#10;&#10;Automatikusan generált leírás">
            <a:extLst>
              <a:ext uri="{FF2B5EF4-FFF2-40B4-BE49-F238E27FC236}">
                <a16:creationId xmlns:a16="http://schemas.microsoft.com/office/drawing/2014/main" id="{96F929E2-9639-2439-5354-BE62A065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07" y="9380739"/>
            <a:ext cx="2376584" cy="861974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D70251-0F3D-E0AA-57B7-F0C80EF5ADEC}"/>
              </a:ext>
            </a:extLst>
          </p:cNvPr>
          <p:cNvSpPr txBox="1"/>
          <p:nvPr/>
        </p:nvSpPr>
        <p:spPr>
          <a:xfrm>
            <a:off x="11411584" y="9611671"/>
            <a:ext cx="12019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</a:rPr>
              <a:t>Budapesti Műszaki és Gazdaságtudományi Egyetem</a:t>
            </a:r>
          </a:p>
        </p:txBody>
      </p:sp>
      <p:sp>
        <p:nvSpPr>
          <p:cNvPr id="13" name="Google Shape;95;p13">
            <a:extLst>
              <a:ext uri="{FF2B5EF4-FFF2-40B4-BE49-F238E27FC236}">
                <a16:creationId xmlns:a16="http://schemas.microsoft.com/office/drawing/2014/main" id="{320FB85E-D3FC-A2BD-65AB-764521A7E402}"/>
              </a:ext>
            </a:extLst>
          </p:cNvPr>
          <p:cNvSpPr/>
          <p:nvPr/>
        </p:nvSpPr>
        <p:spPr>
          <a:xfrm>
            <a:off x="2051833" y="1423066"/>
            <a:ext cx="83777" cy="7950974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  <p:txBody>
          <a:bodyPr/>
          <a:lstStyle/>
          <a:p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0970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/>
        </p:nvSpPr>
        <p:spPr>
          <a:xfrm>
            <a:off x="837765" y="510643"/>
            <a:ext cx="97824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dirty="0">
                <a:solidFill>
                  <a:srgbClr val="762536"/>
                </a:solidFill>
                <a:latin typeface="+mj-lt"/>
                <a:sym typeface="Tenor Sans"/>
              </a:rPr>
              <a:t>Címsor 1</a:t>
            </a:r>
            <a:endParaRPr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258565" y="2971812"/>
            <a:ext cx="4200687" cy="5022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4000" b="1" dirty="0">
                <a:solidFill>
                  <a:srgbClr val="762536"/>
                </a:solidFill>
                <a:latin typeface="Assistant"/>
                <a:cs typeface="Assistant"/>
                <a:sym typeface="Assistant"/>
              </a:rPr>
              <a:t>Címsor2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>
                <a:latin typeface="+mj-lt"/>
                <a:cs typeface="Assistant"/>
                <a:sym typeface="Assistant"/>
              </a:rPr>
              <a:t>Címsor 3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u-HU" sz="3200" dirty="0">
              <a:latin typeface="+mj-lt"/>
              <a:cs typeface="Assistant"/>
              <a:sym typeface="Assistant"/>
            </a:endParaRPr>
          </a:p>
          <a:p>
            <a:pPr>
              <a:lnSpc>
                <a:spcPct val="120000"/>
              </a:lnSpc>
            </a:pPr>
            <a:r>
              <a:rPr lang="hu-HU" sz="4000" b="1" dirty="0">
                <a:solidFill>
                  <a:srgbClr val="762536"/>
                </a:solidFill>
                <a:latin typeface="Assistant"/>
                <a:cs typeface="Assistant"/>
                <a:sym typeface="Assistant"/>
              </a:rPr>
              <a:t>Felsorolás</a:t>
            </a:r>
          </a:p>
          <a:p>
            <a:pPr marL="457200" indent="-457200">
              <a:lnSpc>
                <a:spcPct val="120000"/>
              </a:lnSpc>
              <a:buClr>
                <a:srgbClr val="762536"/>
              </a:buClr>
              <a:buFont typeface="Wingdings" panose="05000000000000000000" pitchFamily="2" charset="2"/>
              <a:buChar char="§"/>
            </a:pPr>
            <a:r>
              <a:rPr lang="hu-HU" sz="3200" dirty="0">
                <a:solidFill>
                  <a:schemeClr val="tx1"/>
                </a:solidFill>
                <a:latin typeface="+mj-lt"/>
                <a:cs typeface="Assistant"/>
                <a:sym typeface="Assistant"/>
              </a:rPr>
              <a:t>Pont1</a:t>
            </a:r>
          </a:p>
          <a:p>
            <a:pPr marL="457200" indent="-457200">
              <a:lnSpc>
                <a:spcPct val="120000"/>
              </a:lnSpc>
              <a:buClr>
                <a:srgbClr val="762536"/>
              </a:buClr>
              <a:buFont typeface="Wingdings" panose="05000000000000000000" pitchFamily="2" charset="2"/>
              <a:buChar char="§"/>
            </a:pPr>
            <a:r>
              <a:rPr lang="hu-HU" sz="3200" dirty="0">
                <a:solidFill>
                  <a:schemeClr val="tx1"/>
                </a:solidFill>
                <a:latin typeface="+mj-lt"/>
                <a:cs typeface="Assistant"/>
                <a:sym typeface="Assistant"/>
              </a:rPr>
              <a:t>Pont2</a:t>
            </a:r>
          </a:p>
          <a:p>
            <a:pPr marL="457200" indent="-457200">
              <a:lnSpc>
                <a:spcPct val="120000"/>
              </a:lnSpc>
              <a:buClr>
                <a:srgbClr val="762536"/>
              </a:buClr>
              <a:buFont typeface="Wingdings" panose="05000000000000000000" pitchFamily="2" charset="2"/>
              <a:buChar char="§"/>
            </a:pPr>
            <a:r>
              <a:rPr lang="hu-HU" sz="3200" dirty="0">
                <a:solidFill>
                  <a:schemeClr val="tx1"/>
                </a:solidFill>
                <a:latin typeface="+mj-lt"/>
                <a:cs typeface="Assistant"/>
                <a:sym typeface="Assistant"/>
              </a:rPr>
              <a:t>Pont3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latin typeface="+mj-lt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0" y="9258300"/>
            <a:ext cx="18288000" cy="1028700"/>
          </a:xfrm>
          <a:custGeom>
            <a:avLst/>
            <a:gdLst/>
            <a:ahLst/>
            <a:cxnLst/>
            <a:rect l="l" t="t" r="r" b="b"/>
            <a:pathLst>
              <a:path w="8971816" h="504665" extrusionOk="0">
                <a:moveTo>
                  <a:pt x="0" y="0"/>
                </a:moveTo>
                <a:lnTo>
                  <a:pt x="8971816" y="0"/>
                </a:lnTo>
                <a:lnTo>
                  <a:pt x="8971816" y="504665"/>
                </a:lnTo>
                <a:lnTo>
                  <a:pt x="0" y="504665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" name="Kép 2" descr="A képen szöveg, épület, fekete-fehér látható&#10;&#10;Automatikusan generált leírás">
            <a:extLst>
              <a:ext uri="{FF2B5EF4-FFF2-40B4-BE49-F238E27FC236}">
                <a16:creationId xmlns:a16="http://schemas.microsoft.com/office/drawing/2014/main" id="{96F929E2-9639-2439-5354-BE62A0659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07" y="9380739"/>
            <a:ext cx="2376584" cy="861974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08D70251-0F3D-E0AA-57B7-F0C80EF5ADEC}"/>
              </a:ext>
            </a:extLst>
          </p:cNvPr>
          <p:cNvSpPr txBox="1"/>
          <p:nvPr/>
        </p:nvSpPr>
        <p:spPr>
          <a:xfrm>
            <a:off x="11411584" y="9611671"/>
            <a:ext cx="12019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</a:rPr>
              <a:t>Budapesti Műszaki és Gazdaságtudományi Egyetem</a:t>
            </a:r>
          </a:p>
        </p:txBody>
      </p:sp>
      <p:sp>
        <p:nvSpPr>
          <p:cNvPr id="2" name="Google Shape;98;p13">
            <a:extLst>
              <a:ext uri="{FF2B5EF4-FFF2-40B4-BE49-F238E27FC236}">
                <a16:creationId xmlns:a16="http://schemas.microsoft.com/office/drawing/2014/main" id="{229D1142-2BD4-3014-44CB-1BA5893745DA}"/>
              </a:ext>
            </a:extLst>
          </p:cNvPr>
          <p:cNvSpPr/>
          <p:nvPr/>
        </p:nvSpPr>
        <p:spPr>
          <a:xfrm>
            <a:off x="495227" y="1593789"/>
            <a:ext cx="6019800" cy="335544"/>
          </a:xfrm>
          <a:custGeom>
            <a:avLst/>
            <a:gdLst/>
            <a:ahLst/>
            <a:cxnLst/>
            <a:rect l="l" t="t" r="r" b="b"/>
            <a:pathLst>
              <a:path w="1585462" h="88374" extrusionOk="0">
                <a:moveTo>
                  <a:pt x="0" y="0"/>
                </a:moveTo>
                <a:lnTo>
                  <a:pt x="1585462" y="0"/>
                </a:lnTo>
                <a:lnTo>
                  <a:pt x="1585462" y="88374"/>
                </a:lnTo>
                <a:lnTo>
                  <a:pt x="0" y="88374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19763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4"/>
          <p:cNvSpPr/>
          <p:nvPr/>
        </p:nvSpPr>
        <p:spPr>
          <a:xfrm>
            <a:off x="0" y="-3610"/>
            <a:ext cx="5784784" cy="10290610"/>
          </a:xfrm>
          <a:custGeom>
            <a:avLst/>
            <a:gdLst/>
            <a:ahLst/>
            <a:cxnLst/>
            <a:rect l="l" t="t" r="r" b="b"/>
            <a:pathLst>
              <a:path w="2837927" h="5048417" extrusionOk="0">
                <a:moveTo>
                  <a:pt x="0" y="0"/>
                </a:moveTo>
                <a:lnTo>
                  <a:pt x="2837927" y="0"/>
                </a:lnTo>
                <a:lnTo>
                  <a:pt x="2837927" y="5048417"/>
                </a:lnTo>
                <a:lnTo>
                  <a:pt x="0" y="5048417"/>
                </a:lnTo>
                <a:close/>
              </a:path>
            </a:pathLst>
          </a:custGeom>
          <a:solidFill>
            <a:srgbClr val="762536"/>
          </a:solidFill>
          <a:ln>
            <a:noFill/>
          </a:ln>
        </p:spPr>
      </p:sp>
      <p:pic>
        <p:nvPicPr>
          <p:cNvPr id="308" name="Google Shape;308;p24"/>
          <p:cNvPicPr preferRelativeResize="0"/>
          <p:nvPr/>
        </p:nvPicPr>
        <p:blipFill rotWithShape="1">
          <a:blip r:embed="rId3">
            <a:alphaModFix/>
          </a:blip>
          <a:srcRect t="21142" b="13968"/>
          <a:stretch/>
        </p:blipFill>
        <p:spPr>
          <a:xfrm>
            <a:off x="0" y="1066800"/>
            <a:ext cx="8246417" cy="8026386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24"/>
          <p:cNvSpPr txBox="1"/>
          <p:nvPr/>
        </p:nvSpPr>
        <p:spPr>
          <a:xfrm>
            <a:off x="9013296" y="1333500"/>
            <a:ext cx="8671500" cy="115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dirty="0">
                <a:solidFill>
                  <a:srgbClr val="762536"/>
                </a:solidFill>
                <a:latin typeface="+mj-lt"/>
                <a:sym typeface="Tenor Sans"/>
              </a:rPr>
              <a:t>Tipográfia</a:t>
            </a:r>
            <a:endParaRPr dirty="0">
              <a:solidFill>
                <a:srgbClr val="762536"/>
              </a:solidFill>
              <a:latin typeface="+mj-lt"/>
            </a:endParaRPr>
          </a:p>
        </p:txBody>
      </p:sp>
      <p:sp>
        <p:nvSpPr>
          <p:cNvPr id="311" name="Google Shape;311;p24"/>
          <p:cNvSpPr txBox="1"/>
          <p:nvPr/>
        </p:nvSpPr>
        <p:spPr>
          <a:xfrm>
            <a:off x="9013296" y="3688178"/>
            <a:ext cx="9205977" cy="4320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910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500" dirty="0">
                <a:solidFill>
                  <a:srgbClr val="762536"/>
                </a:solidFill>
                <a:latin typeface="Arial "/>
                <a:ea typeface="Assistant"/>
                <a:cs typeface="Assistant"/>
                <a:sym typeface="Assistant"/>
              </a:rPr>
              <a:t>Címsor 1:</a:t>
            </a:r>
            <a:r>
              <a:rPr lang="hu-HU" sz="7500" dirty="0">
                <a:solidFill>
                  <a:srgbClr val="0C48BB"/>
                </a:solidFill>
                <a:latin typeface="Arial "/>
                <a:ea typeface="Assistant"/>
                <a:cs typeface="Assistant"/>
                <a:sym typeface="Assistant"/>
              </a:rPr>
              <a:t> </a:t>
            </a:r>
            <a:r>
              <a:rPr lang="hu-HU" sz="7500" dirty="0" err="1">
                <a:solidFill>
                  <a:srgbClr val="000000"/>
                </a:solidFill>
                <a:latin typeface="Arial "/>
                <a:ea typeface="Assistant"/>
                <a:cs typeface="Assistant"/>
                <a:sym typeface="Assistant"/>
              </a:rPr>
              <a:t>Arial</a:t>
            </a:r>
            <a:r>
              <a:rPr lang="hu-HU" sz="7500" dirty="0">
                <a:solidFill>
                  <a:srgbClr val="000000"/>
                </a:solidFill>
                <a:latin typeface="Arial "/>
                <a:ea typeface="Assistant"/>
                <a:cs typeface="Assistant"/>
                <a:sym typeface="Assistant"/>
              </a:rPr>
              <a:t> 75 </a:t>
            </a:r>
            <a:r>
              <a:rPr lang="hu-HU" sz="7500" dirty="0" err="1">
                <a:solidFill>
                  <a:srgbClr val="000000"/>
                </a:solidFill>
                <a:latin typeface="Arial "/>
                <a:ea typeface="Assistant"/>
                <a:cs typeface="Assistant"/>
                <a:sym typeface="Assistant"/>
              </a:rPr>
              <a:t>pt</a:t>
            </a:r>
            <a:r>
              <a:rPr lang="hu-HU" sz="7500" b="1" dirty="0">
                <a:solidFill>
                  <a:srgbClr val="762536"/>
                </a:solidFill>
                <a:latin typeface="Arial "/>
                <a:ea typeface="Assistant"/>
                <a:cs typeface="Assistant"/>
                <a:sym typeface="Assistant"/>
              </a:rPr>
              <a:t> </a:t>
            </a:r>
          </a:p>
          <a:p>
            <a:pPr marL="0" marR="0" lvl="0" indent="0" algn="l" rtl="0">
              <a:lnSpc>
                <a:spcPct val="1910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4000" b="1" dirty="0">
                <a:solidFill>
                  <a:srgbClr val="762536"/>
                </a:solidFill>
                <a:latin typeface="+mj-lt"/>
                <a:ea typeface="Assistant"/>
                <a:cs typeface="Assistant"/>
                <a:sym typeface="Assistant"/>
              </a:rPr>
              <a:t>Címsor 2:</a:t>
            </a:r>
            <a:r>
              <a:rPr lang="en-US" sz="4000" dirty="0">
                <a:solidFill>
                  <a:srgbClr val="0C48BB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hu-HU" sz="40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Arial</a:t>
            </a:r>
            <a:r>
              <a:rPr lang="hu-HU" sz="40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hu-HU" sz="40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Bold</a:t>
            </a:r>
            <a:r>
              <a:rPr lang="hu-HU" sz="40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40 </a:t>
            </a:r>
            <a:r>
              <a:rPr lang="hu-HU" sz="40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pt</a:t>
            </a:r>
            <a:r>
              <a:rPr lang="hu-HU" sz="40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endParaRPr sz="4000" dirty="0">
              <a:latin typeface="+mj-lt"/>
            </a:endParaRPr>
          </a:p>
          <a:p>
            <a:pPr marL="0" marR="0" lvl="0" indent="0" algn="l" rtl="0">
              <a:lnSpc>
                <a:spcPct val="19103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>
                <a:solidFill>
                  <a:schemeClr val="tx1"/>
                </a:solidFill>
                <a:latin typeface="+mj-lt"/>
                <a:ea typeface="Assistant"/>
                <a:cs typeface="Assistant"/>
                <a:sym typeface="Assistant"/>
              </a:rPr>
              <a:t>Címsor 3:</a:t>
            </a:r>
            <a:r>
              <a:rPr lang="en-US" sz="3200" dirty="0">
                <a:solidFill>
                  <a:schemeClr val="tx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hu-HU" sz="32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Arial</a:t>
            </a:r>
            <a:r>
              <a:rPr lang="hu-HU" sz="3200" dirty="0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 32 </a:t>
            </a:r>
            <a:r>
              <a:rPr lang="hu-HU" sz="3200" dirty="0" err="1">
                <a:solidFill>
                  <a:srgbClr val="000000"/>
                </a:solidFill>
                <a:latin typeface="+mj-lt"/>
                <a:ea typeface="Assistant"/>
                <a:cs typeface="Assistant"/>
                <a:sym typeface="Assistant"/>
              </a:rPr>
              <a:t>pt</a:t>
            </a:r>
            <a:endParaRPr sz="32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and White Simple Basic Company Roadmap Presentation">
  <a:themeElements>
    <a:clrScheme name="Office">
      <a:dk1>
        <a:srgbClr val="000000"/>
      </a:dk1>
      <a:lt1>
        <a:srgbClr val="FFFFFF"/>
      </a:lt1>
      <a:dk2>
        <a:srgbClr val="0C48BB"/>
      </a:dk2>
      <a:lt2>
        <a:srgbClr val="EEECE1"/>
      </a:lt2>
      <a:accent1>
        <a:srgbClr val="4F81BD"/>
      </a:accent1>
      <a:accent2>
        <a:srgbClr val="F6F6F6"/>
      </a:accent2>
      <a:accent3>
        <a:srgbClr val="B4E3EF"/>
      </a:accent3>
      <a:accent4>
        <a:srgbClr val="0C48BB"/>
      </a:accent4>
      <a:accent5>
        <a:srgbClr val="6488D2"/>
      </a:accent5>
      <a:accent6>
        <a:srgbClr val="D8D8D8"/>
      </a:accent6>
      <a:hlink>
        <a:srgbClr val="0C48BB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53</Words>
  <Application>Microsoft Office PowerPoint</Application>
  <PresentationFormat>Egyéni</PresentationFormat>
  <Paragraphs>23</Paragraphs>
  <Slides>4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Tenor Sans</vt:lpstr>
      <vt:lpstr>Arial </vt:lpstr>
      <vt:lpstr>Arial</vt:lpstr>
      <vt:lpstr>Assistant</vt:lpstr>
      <vt:lpstr>Wingdings</vt:lpstr>
      <vt:lpstr>Blue and White Simple Basic Company Roadmap Presentation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cp:lastModifiedBy>Bakonyi Lilla</cp:lastModifiedBy>
  <cp:revision>2</cp:revision>
  <dcterms:modified xsi:type="dcterms:W3CDTF">2023-05-18T11:51:40Z</dcterms:modified>
</cp:coreProperties>
</file>